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2" r:id="rId3"/>
    <p:sldMasterId id="2147483684" r:id="rId4"/>
    <p:sldMasterId id="2147483686" r:id="rId5"/>
    <p:sldMasterId id="2147483688" r:id="rId6"/>
    <p:sldMasterId id="2147483690" r:id="rId7"/>
    <p:sldMasterId id="2147483692" r:id="rId8"/>
    <p:sldMasterId id="2147483694" r:id="rId9"/>
    <p:sldMasterId id="2147483696" r:id="rId10"/>
    <p:sldMasterId id="2147483698" r:id="rId11"/>
    <p:sldMasterId id="2147483700" r:id="rId12"/>
  </p:sldMasterIdLst>
  <p:notesMasterIdLst>
    <p:notesMasterId r:id="rId30"/>
  </p:notesMasterIdLst>
  <p:sldIdLst>
    <p:sldId id="302" r:id="rId13"/>
    <p:sldId id="313" r:id="rId14"/>
    <p:sldId id="314" r:id="rId15"/>
    <p:sldId id="315" r:id="rId16"/>
    <p:sldId id="316" r:id="rId17"/>
    <p:sldId id="317" r:id="rId18"/>
    <p:sldId id="294" r:id="rId19"/>
    <p:sldId id="318" r:id="rId20"/>
    <p:sldId id="319" r:id="rId21"/>
    <p:sldId id="320" r:id="rId22"/>
    <p:sldId id="321" r:id="rId23"/>
    <p:sldId id="322" r:id="rId24"/>
    <p:sldId id="324" r:id="rId25"/>
    <p:sldId id="299" r:id="rId26"/>
    <p:sldId id="281" r:id="rId27"/>
    <p:sldId id="326" r:id="rId28"/>
    <p:sldId id="327"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7" autoAdjust="0"/>
    <p:restoredTop sz="90929" autoAdjust="0"/>
  </p:normalViewPr>
  <p:slideViewPr>
    <p:cSldViewPr>
      <p:cViewPr>
        <p:scale>
          <a:sx n="80" d="100"/>
          <a:sy n="80" d="100"/>
        </p:scale>
        <p:origin x="-1758" y="-7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notesMaster" Target="notesMasters/notesMaster1.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F38C0B87-A502-4DB0-82A9-47D95D405858}" type="datetimeFigureOut">
              <a:rPr lang="en-US"/>
              <a:pPr>
                <a:defRPr/>
              </a:pPr>
              <a:t>1/24/2014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charset="0"/>
              </a:defRPr>
            </a:lvl1pPr>
          </a:lstStyle>
          <a:p>
            <a:pPr>
              <a:defRPr/>
            </a:pPr>
            <a:fld id="{42F26DD5-CCBD-47B7-901D-64DDDE4D95AF}" type="slidenum">
              <a:rPr lang="en-US"/>
              <a:pPr>
                <a:defRPr/>
              </a:pPr>
              <a:t>‹#›</a:t>
            </a:fld>
            <a:endParaRPr lang="en-US" dirty="0"/>
          </a:p>
        </p:txBody>
      </p:sp>
    </p:spTree>
    <p:extLst>
      <p:ext uri="{BB962C8B-B14F-4D97-AF65-F5344CB8AC3E}">
        <p14:creationId xmlns:p14="http://schemas.microsoft.com/office/powerpoint/2010/main" val="27111598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TextEdit="1"/>
          </p:cNvSpPr>
          <p:nvPr>
            <p:ph type="sldImg"/>
          </p:nvPr>
        </p:nvSpPr>
        <p:spPr bwMode="auto">
          <a:noFill/>
          <a:ln>
            <a:solidFill>
              <a:srgbClr val="000000"/>
            </a:solidFill>
            <a:miter lim="800000"/>
            <a:headEnd/>
            <a:tailEnd/>
          </a:ln>
        </p:spPr>
      </p:sp>
      <p:sp>
        <p:nvSpPr>
          <p:cNvPr id="583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noFill/>
          <a:ln>
            <a:solidFill>
              <a:srgbClr val="000000"/>
            </a:solidFill>
            <a:miter lim="800000"/>
            <a:headEnd/>
            <a:tailEnd/>
          </a:ln>
        </p:spPr>
      </p:sp>
      <p:sp>
        <p:nvSpPr>
          <p:cNvPr id="604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TextEdit="1"/>
          </p:cNvSpPr>
          <p:nvPr>
            <p:ph type="sldImg"/>
          </p:nvPr>
        </p:nvSpPr>
        <p:spPr bwMode="auto">
          <a:noFill/>
          <a:ln>
            <a:solidFill>
              <a:srgbClr val="000000"/>
            </a:solidFill>
            <a:miter lim="800000"/>
            <a:headEnd/>
            <a:tailEnd/>
          </a:ln>
        </p:spPr>
      </p:sp>
      <p:sp>
        <p:nvSpPr>
          <p:cNvPr id="6246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TextEdit="1"/>
          </p:cNvSpPr>
          <p:nvPr>
            <p:ph type="sldImg"/>
          </p:nvPr>
        </p:nvSpPr>
        <p:spPr bwMode="auto">
          <a:noFill/>
          <a:ln>
            <a:solidFill>
              <a:srgbClr val="000000"/>
            </a:solidFill>
            <a:miter lim="800000"/>
            <a:headEnd/>
            <a:tailEnd/>
          </a:ln>
        </p:spPr>
      </p:sp>
      <p:sp>
        <p:nvSpPr>
          <p:cNvPr id="645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TextEdit="1"/>
          </p:cNvSpPr>
          <p:nvPr>
            <p:ph type="sldImg"/>
          </p:nvPr>
        </p:nvSpPr>
        <p:spPr bwMode="auto">
          <a:noFill/>
          <a:ln>
            <a:solidFill>
              <a:srgbClr val="000000"/>
            </a:solidFill>
            <a:miter lim="800000"/>
            <a:headEnd/>
            <a:tailEnd/>
          </a:ln>
        </p:spPr>
      </p:sp>
      <p:sp>
        <p:nvSpPr>
          <p:cNvPr id="66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TextEdit="1"/>
          </p:cNvSpPr>
          <p:nvPr>
            <p:ph type="sldImg"/>
          </p:nvPr>
        </p:nvSpPr>
        <p:spPr bwMode="auto">
          <a:noFill/>
          <a:ln>
            <a:solidFill>
              <a:srgbClr val="000000"/>
            </a:solidFill>
            <a:miter lim="800000"/>
            <a:headEnd/>
            <a:tailEnd/>
          </a:ln>
        </p:spPr>
      </p:sp>
      <p:sp>
        <p:nvSpPr>
          <p:cNvPr id="686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bwMode="auto">
          <a:noFill/>
          <a:ln>
            <a:solidFill>
              <a:srgbClr val="000000"/>
            </a:solidFill>
            <a:miter lim="800000"/>
            <a:headEnd/>
            <a:tailEnd/>
          </a:ln>
        </p:spPr>
      </p:sp>
      <p:sp>
        <p:nvSpPr>
          <p:cNvPr id="419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A053BD-C55F-4C59-94F5-64E77A76C2D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52DD30-E538-4C70-A800-85D3065A79E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59480C-392E-4D4F-91F5-E4858FE34B8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700AB0-A5F1-4BC8-A537-54E2CA336DD3}"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9DE481-4F4C-42B3-A781-1153F7D9F0C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6CF5D5-4917-423C-9122-C8E6A60057FB}"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5DF8E0-8DDE-4B67-A029-368671AFB40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641433-81F4-4295-85A6-8A488F949FC5}"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218476-0C26-4536-A4BA-50574E56ABFC}"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F850C1-9938-42D1-A95E-FDA73A506685}"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964B2-47DE-44C5-8218-CCAF59F2F36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5BDC99-9F2D-4670-8DA3-977678CCE5D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11F15C-55D2-4589-B6B3-71BDBD6B84E7}"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051C41-2A44-40E0-980D-54E36D05B4B4}"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676B10-9054-4B98-8377-C2F068294EE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A0F3A2-5AF4-4F7B-B586-EA6DCDA7BB7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CE7BAE-D467-451B-8C78-49A3C039CDE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60F40D-F2C2-4C10-80AF-60F54698548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D41896-2C81-4D2B-8CD4-CAFC21F8BAF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EA2195-902C-4C8D-8A86-2BD2D3112D3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05C896-40DB-4572-A3F3-E0DE5A1BE3E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D102F1-CDD5-4D17-8632-3DD696A4D92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43A4605A-98DD-4FFB-9238-AC4B05B739D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 id="2147483709" r:id="rId3"/>
    <p:sldLayoutId id="2147483708" r:id="rId4"/>
    <p:sldLayoutId id="2147483707" r:id="rId5"/>
    <p:sldLayoutId id="2147483706" r:id="rId6"/>
    <p:sldLayoutId id="2147483705" r:id="rId7"/>
    <p:sldLayoutId id="2147483704" r:id="rId8"/>
    <p:sldLayoutId id="2147483703" r:id="rId9"/>
    <p:sldLayoutId id="2147483702" r:id="rId10"/>
    <p:sldLayoutId id="214748370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6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B9725923-51CB-4D81-B8AF-0D9D31EC846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38509D07-E0AA-4E22-9C84-8A3CB173082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750B48F8-57AE-469E-8DF2-3C98F89956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2"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C9FAE980-EE2A-488E-ABA3-FA0C74E85BD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2"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ADCBE0B8-772C-4968-A5FB-0FD343B21B1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DA0CE2DC-F431-4CA9-B044-91EE230877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4"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B07CE5C7-3935-4809-B390-72FD340E656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4809E516-85A7-48C6-B78A-409BBA4A68C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6"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CD9A47CA-47D4-4303-AFF5-B949FE0152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4C3435D4-A4E2-4C97-9D96-EBC955D2EBE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defRPr>
            </a:lvl1pPr>
          </a:lstStyle>
          <a:p>
            <a:pPr>
              <a:defRPr/>
            </a:pPr>
            <a:fld id="{B2DF2D05-7F05-452D-8800-D0846A6CD6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ctrTitle"/>
          </p:nvPr>
        </p:nvSpPr>
        <p:spPr>
          <a:xfrm>
            <a:off x="762000" y="3276600"/>
            <a:ext cx="7772400" cy="1470025"/>
          </a:xfrm>
        </p:spPr>
        <p:txBody>
          <a:bodyPr/>
          <a:lstStyle/>
          <a:p>
            <a:pPr eaLnBrk="1" hangingPunct="1"/>
            <a:r>
              <a:rPr lang="en-US" dirty="0" smtClean="0"/>
              <a:t/>
            </a:r>
            <a:br>
              <a:rPr lang="en-US" dirty="0" smtClean="0"/>
            </a:br>
            <a:r>
              <a:rPr lang="en-US" dirty="0" smtClean="0"/>
              <a:t/>
            </a:r>
            <a:br>
              <a:rPr lang="en-US" dirty="0" smtClean="0"/>
            </a:br>
            <a:r>
              <a:rPr lang="en-US" sz="5400" dirty="0" smtClean="0"/>
              <a:t>LeadThem Consulting</a:t>
            </a:r>
            <a:r>
              <a:rPr lang="en-US" dirty="0" smtClean="0"/>
              <a:t/>
            </a:r>
            <a:br>
              <a:rPr lang="en-US" dirty="0" smtClean="0"/>
            </a:br>
            <a:r>
              <a:rPr lang="en-US" dirty="0" smtClean="0"/>
              <a:t/>
            </a:r>
            <a:br>
              <a:rPr lang="en-US" dirty="0" smtClean="0"/>
            </a:br>
            <a:r>
              <a:rPr lang="en-US" sz="4000" dirty="0" smtClean="0"/>
              <a:t>2014 </a:t>
            </a:r>
            <a:r>
              <a:rPr lang="en-US" sz="4000" dirty="0" smtClean="0"/>
              <a:t>Company Introduction</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Software Reseller</a:t>
            </a:r>
          </a:p>
        </p:txBody>
      </p:sp>
      <p:sp>
        <p:nvSpPr>
          <p:cNvPr id="55298" name="Content Placeholder 2"/>
          <p:cNvSpPr>
            <a:spLocks noGrp="1"/>
          </p:cNvSpPr>
          <p:nvPr>
            <p:ph idx="1"/>
          </p:nvPr>
        </p:nvSpPr>
        <p:spPr>
          <a:xfrm>
            <a:off x="685800" y="1676400"/>
            <a:ext cx="7772400" cy="4572000"/>
          </a:xfrm>
        </p:spPr>
        <p:txBody>
          <a:bodyPr/>
          <a:lstStyle/>
          <a:p>
            <a:r>
              <a:rPr lang="en-US" sz="2400" dirty="0" err="1" smtClean="0"/>
              <a:t>LeadThem</a:t>
            </a:r>
            <a:r>
              <a:rPr lang="en-US" sz="2400" dirty="0" smtClean="0"/>
              <a:t> Consulting is first and foremost a Client Services Company.</a:t>
            </a:r>
          </a:p>
          <a:p>
            <a:endParaRPr lang="en-US" sz="2400" dirty="0" smtClean="0"/>
          </a:p>
          <a:p>
            <a:r>
              <a:rPr lang="en-US" sz="2400" dirty="0" smtClean="0"/>
              <a:t>When it comes to software we have partnered with the best-of-breed software companies to provide our clients with software solutions we KNOW will work. </a:t>
            </a:r>
          </a:p>
          <a:p>
            <a:endParaRPr lang="en-US" sz="2400" dirty="0" smtClean="0"/>
          </a:p>
          <a:p>
            <a:r>
              <a:rPr lang="en-US" sz="2400" dirty="0" smtClean="0"/>
              <a:t>We can assist a client with software evaluation and selection </a:t>
            </a:r>
            <a:r>
              <a:rPr lang="en-US" sz="2400" smtClean="0"/>
              <a:t>as </a:t>
            </a:r>
            <a:r>
              <a:rPr lang="en-US" sz="2400" smtClean="0"/>
              <a:t>requested</a:t>
            </a:r>
            <a:r>
              <a:rPr lang="en-US" sz="2400" dirty="0" smtClean="0"/>
              <a:t>. If the selected software is from one of our partners we naturally can resell that software, if needed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85800" y="762000"/>
            <a:ext cx="7772400" cy="1143000"/>
          </a:xfrm>
        </p:spPr>
        <p:txBody>
          <a:bodyPr/>
          <a:lstStyle/>
          <a:p>
            <a:r>
              <a:rPr lang="en-US" sz="3600" b="1" smtClean="0"/>
              <a:t>How Can LTC Provide Value to you?</a:t>
            </a:r>
          </a:p>
        </p:txBody>
      </p:sp>
      <p:sp>
        <p:nvSpPr>
          <p:cNvPr id="57346" name="Content Placeholder 2"/>
          <p:cNvSpPr>
            <a:spLocks noGrp="1"/>
          </p:cNvSpPr>
          <p:nvPr>
            <p:ph idx="1"/>
          </p:nvPr>
        </p:nvSpPr>
        <p:spPr>
          <a:xfrm>
            <a:off x="685800" y="1752600"/>
            <a:ext cx="7924800" cy="3124200"/>
          </a:xfrm>
        </p:spPr>
        <p:txBody>
          <a:bodyPr/>
          <a:lstStyle/>
          <a:p>
            <a:pPr marL="0" indent="0">
              <a:buFontTx/>
              <a:buNone/>
            </a:pPr>
            <a:r>
              <a:rPr lang="en-US" sz="2800" dirty="0" smtClean="0"/>
              <a:t>A single partner that can provide:</a:t>
            </a:r>
          </a:p>
          <a:p>
            <a:pPr marL="0" indent="0">
              <a:lnSpc>
                <a:spcPct val="10000"/>
              </a:lnSpc>
              <a:buFontTx/>
              <a:buNone/>
            </a:pPr>
            <a:endParaRPr lang="en-US" sz="1100" dirty="0" smtClean="0"/>
          </a:p>
          <a:p>
            <a:pPr marL="0" indent="0"/>
            <a:r>
              <a:rPr lang="en-US" sz="2400" b="1" dirty="0" smtClean="0"/>
              <a:t>Staff Augmentation</a:t>
            </a:r>
          </a:p>
          <a:p>
            <a:pPr marL="0" indent="0"/>
            <a:r>
              <a:rPr lang="en-US" sz="2400" b="1" dirty="0" smtClean="0"/>
              <a:t>Customized Remote Training</a:t>
            </a:r>
          </a:p>
          <a:p>
            <a:pPr marL="0" indent="0"/>
            <a:r>
              <a:rPr lang="en-US" sz="2400" b="1" dirty="0" smtClean="0"/>
              <a:t>Expert Migration Assistance </a:t>
            </a:r>
            <a:r>
              <a:rPr lang="en-US" sz="2000" dirty="0" smtClean="0"/>
              <a:t>( Dell / Quest, </a:t>
            </a:r>
            <a:r>
              <a:rPr lang="en-US" sz="2000" dirty="0" smtClean="0"/>
              <a:t>Binary </a:t>
            </a:r>
            <a:r>
              <a:rPr lang="en-US" sz="2000" dirty="0" smtClean="0"/>
              <a:t>Tree, etc)</a:t>
            </a:r>
            <a:endParaRPr lang="en-US" sz="2000" dirty="0" smtClean="0"/>
          </a:p>
          <a:p>
            <a:pPr lvl="1"/>
            <a:r>
              <a:rPr lang="en-US" sz="2400" dirty="0" smtClean="0"/>
              <a:t>Exchange, GroupWise, Notes, AD, NDS, Databases</a:t>
            </a:r>
          </a:p>
          <a:p>
            <a:pPr lvl="1"/>
            <a:r>
              <a:rPr lang="en-US" sz="2400" dirty="0" smtClean="0"/>
              <a:t>Certified </a:t>
            </a:r>
            <a:r>
              <a:rPr lang="en-US" sz="2400" dirty="0" smtClean="0"/>
              <a:t>Dell / Quest, </a:t>
            </a:r>
            <a:r>
              <a:rPr lang="en-US" sz="2400" dirty="0" smtClean="0"/>
              <a:t>Microsoft, and Oracle Consultants </a:t>
            </a:r>
          </a:p>
        </p:txBody>
      </p:sp>
      <p:sp>
        <p:nvSpPr>
          <p:cNvPr id="57347" name="Text Box 4"/>
          <p:cNvSpPr txBox="1">
            <a:spLocks noChangeArrowheads="1"/>
          </p:cNvSpPr>
          <p:nvPr/>
        </p:nvSpPr>
        <p:spPr bwMode="auto">
          <a:xfrm>
            <a:off x="228600" y="4953000"/>
            <a:ext cx="8458200" cy="854075"/>
          </a:xfrm>
          <a:prstGeom prst="rect">
            <a:avLst/>
          </a:prstGeom>
          <a:noFill/>
          <a:ln w="9525">
            <a:noFill/>
            <a:miter lim="800000"/>
            <a:headEnd/>
            <a:tailEnd/>
          </a:ln>
        </p:spPr>
        <p:txBody>
          <a:bodyPr lIns="0" tIns="0" rIns="0" bIns="0">
            <a:spAutoFit/>
          </a:bodyPr>
          <a:lstStyle/>
          <a:p>
            <a:pPr lvl="1" eaLnBrk="0" hangingPunct="0">
              <a:spcBef>
                <a:spcPct val="20000"/>
              </a:spcBef>
            </a:pPr>
            <a:r>
              <a:rPr lang="en-US" sz="2800"/>
              <a:t>And lastly, to work as a trusted partner with your team to expand our overall Professional Services Offering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990600"/>
            <a:ext cx="8229600" cy="762000"/>
          </a:xfrm>
        </p:spPr>
        <p:txBody>
          <a:bodyPr/>
          <a:lstStyle/>
          <a:p>
            <a:pPr eaLnBrk="1" hangingPunct="1"/>
            <a:r>
              <a:rPr lang="en-US" sz="3800" smtClean="0"/>
              <a:t>Why work with LeadThem Consulting?</a:t>
            </a:r>
          </a:p>
        </p:txBody>
      </p:sp>
      <p:sp>
        <p:nvSpPr>
          <p:cNvPr id="59394" name="Content Placeholder 2"/>
          <p:cNvSpPr>
            <a:spLocks noGrp="1"/>
          </p:cNvSpPr>
          <p:nvPr>
            <p:ph idx="1"/>
          </p:nvPr>
        </p:nvSpPr>
        <p:spPr/>
        <p:txBody>
          <a:bodyPr/>
          <a:lstStyle/>
          <a:p>
            <a:pPr eaLnBrk="1" hangingPunct="1"/>
            <a:r>
              <a:rPr lang="en-US" sz="2800" smtClean="0"/>
              <a:t>Proven Consulting Expertise</a:t>
            </a:r>
          </a:p>
          <a:p>
            <a:pPr eaLnBrk="1" hangingPunct="1"/>
            <a:r>
              <a:rPr lang="en-US" sz="2800" smtClean="0"/>
              <a:t>Rapid Response with the Right Resources</a:t>
            </a:r>
          </a:p>
          <a:p>
            <a:pPr eaLnBrk="1" hangingPunct="1"/>
            <a:r>
              <a:rPr lang="en-US" sz="2800" smtClean="0"/>
              <a:t>Single solution for consulting, professional services, staff augmentation and training.</a:t>
            </a:r>
          </a:p>
          <a:p>
            <a:pPr eaLnBrk="1" hangingPunct="1"/>
            <a:r>
              <a:rPr lang="en-US" sz="2800" smtClean="0"/>
              <a:t>Experience working with all types of clients from small business to the Government.</a:t>
            </a:r>
          </a:p>
          <a:p>
            <a:pPr eaLnBrk="1" hangingPunct="1"/>
            <a:r>
              <a:rPr lang="en-US" sz="2800" smtClean="0"/>
              <a:t>We Care and We Deliver….</a:t>
            </a:r>
          </a:p>
          <a:p>
            <a:pPr eaLnBrk="1" hangingPunct="1"/>
            <a:endParaRPr lang="en-US" sz="4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895600"/>
            <a:ext cx="4648200" cy="523875"/>
          </a:xfrm>
          <a:prstGeom prst="rect">
            <a:avLst/>
          </a:prstGeom>
          <a:noFill/>
        </p:spPr>
        <p:txBody>
          <a:bodyPr>
            <a:spAutoFit/>
          </a:bodyPr>
          <a:lstStyle/>
          <a:p>
            <a:pPr algn="ctr">
              <a:defRPr/>
            </a:pPr>
            <a:r>
              <a:rPr lang="en-US" sz="2800" dirty="0">
                <a:solidFill>
                  <a:schemeClr val="tx2"/>
                </a:solidFill>
                <a:latin typeface="+mj-lt"/>
                <a:ea typeface="+mj-ea"/>
                <a:cs typeface="+mj-cs"/>
              </a:rPr>
              <a:t>Appendix</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685800" y="838200"/>
            <a:ext cx="7772400" cy="1143000"/>
          </a:xfrm>
        </p:spPr>
        <p:txBody>
          <a:bodyPr/>
          <a:lstStyle/>
          <a:p>
            <a:pPr eaLnBrk="1" hangingPunct="1"/>
            <a:r>
              <a:rPr lang="en-US" sz="2400" dirty="0" smtClean="0"/>
              <a:t>Some of the 140+ Dell </a:t>
            </a:r>
            <a:r>
              <a:rPr lang="en-US" sz="2400" dirty="0" smtClean="0"/>
              <a:t>/Quest </a:t>
            </a:r>
            <a:r>
              <a:rPr lang="en-US" sz="2400" dirty="0" smtClean="0"/>
              <a:t>Products </a:t>
            </a:r>
            <a:br>
              <a:rPr lang="en-US" sz="2400" dirty="0" smtClean="0"/>
            </a:br>
            <a:r>
              <a:rPr lang="en-US" sz="2400" dirty="0" smtClean="0"/>
              <a:t>that LTC provides consulting &amp; training services on…</a:t>
            </a:r>
          </a:p>
        </p:txBody>
      </p:sp>
      <p:sp>
        <p:nvSpPr>
          <p:cNvPr id="63490" name="Content Placeholder 2"/>
          <p:cNvSpPr>
            <a:spLocks noGrp="1"/>
          </p:cNvSpPr>
          <p:nvPr>
            <p:ph idx="1"/>
          </p:nvPr>
        </p:nvSpPr>
        <p:spPr/>
        <p:txBody>
          <a:bodyPr/>
          <a:lstStyle/>
          <a:p>
            <a:pPr eaLnBrk="1" hangingPunct="1"/>
            <a:r>
              <a:rPr lang="en-US" sz="2000" dirty="0" smtClean="0"/>
              <a:t>Migration </a:t>
            </a:r>
            <a:r>
              <a:rPr lang="en-US" sz="2000" dirty="0" smtClean="0"/>
              <a:t>Manager for Exchange and Active Directory </a:t>
            </a:r>
            <a:r>
              <a:rPr lang="en-US" sz="2000" dirty="0" smtClean="0"/>
              <a:t>(MMEX-AD)</a:t>
            </a:r>
            <a:endParaRPr lang="en-US" sz="2000" dirty="0" smtClean="0"/>
          </a:p>
          <a:p>
            <a:pPr eaLnBrk="1" hangingPunct="1"/>
            <a:r>
              <a:rPr lang="en-US" sz="2000" dirty="0" smtClean="0"/>
              <a:t>Notes </a:t>
            </a:r>
            <a:r>
              <a:rPr lang="en-US" sz="2000" dirty="0" smtClean="0"/>
              <a:t>Migrator for Exchange (NME)</a:t>
            </a:r>
          </a:p>
          <a:p>
            <a:pPr eaLnBrk="1" hangingPunct="1"/>
            <a:r>
              <a:rPr lang="en-US" sz="2000" dirty="0"/>
              <a:t>Active Roles Server (ARS</a:t>
            </a:r>
            <a:r>
              <a:rPr lang="en-US" sz="2000" dirty="0" smtClean="0"/>
              <a:t>)</a:t>
            </a:r>
          </a:p>
          <a:p>
            <a:pPr eaLnBrk="1" hangingPunct="1"/>
            <a:r>
              <a:rPr lang="en-US" sz="2000" dirty="0" smtClean="0"/>
              <a:t>Performance Analysis for Oracle (PAO)</a:t>
            </a:r>
          </a:p>
          <a:p>
            <a:pPr eaLnBrk="1" hangingPunct="1"/>
            <a:r>
              <a:rPr lang="en-US" sz="2000" dirty="0" smtClean="0"/>
              <a:t>SharePlex</a:t>
            </a:r>
          </a:p>
          <a:p>
            <a:pPr eaLnBrk="1" hangingPunct="1"/>
            <a:r>
              <a:rPr lang="en-US" sz="2000" dirty="0" smtClean="0"/>
              <a:t>Performance Analysis for SQL (PASS)</a:t>
            </a:r>
          </a:p>
          <a:p>
            <a:pPr eaLnBrk="1" hangingPunct="1"/>
            <a:r>
              <a:rPr lang="en-US" sz="2000" dirty="0" smtClean="0"/>
              <a:t>Management </a:t>
            </a:r>
            <a:r>
              <a:rPr lang="en-US" sz="2000" dirty="0" smtClean="0"/>
              <a:t>Extensions  (for Linux, Unix, Mac)</a:t>
            </a:r>
          </a:p>
          <a:p>
            <a:pPr eaLnBrk="1" hangingPunct="1"/>
            <a:r>
              <a:rPr lang="en-US" sz="2000" dirty="0" smtClean="0"/>
              <a:t>Authentication </a:t>
            </a:r>
            <a:r>
              <a:rPr lang="en-US" sz="2000" dirty="0" smtClean="0"/>
              <a:t>Services (QAS)</a:t>
            </a:r>
          </a:p>
          <a:p>
            <a:pPr eaLnBrk="1" hangingPunct="1"/>
            <a:r>
              <a:rPr lang="en-US" sz="2000" dirty="0" smtClean="0"/>
              <a:t>Foglight</a:t>
            </a:r>
          </a:p>
          <a:p>
            <a:pPr eaLnBrk="1" hangingPunct="1"/>
            <a:r>
              <a:rPr lang="en-US" sz="2000" dirty="0" smtClean="0"/>
              <a:t>TPAM</a:t>
            </a:r>
            <a:endParaRPr lang="en-US" sz="2000" dirty="0" smtClean="0"/>
          </a:p>
          <a:p>
            <a:pPr eaLnBrk="1" hangingPunct="1"/>
            <a:r>
              <a:rPr lang="en-US" sz="2000" dirty="0" smtClean="0"/>
              <a:t>Many, many more</a:t>
            </a:r>
          </a:p>
          <a:p>
            <a:pPr eaLnBrk="1" hangingPunct="1"/>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685800" y="762000"/>
            <a:ext cx="7772400" cy="1143000"/>
          </a:xfrm>
        </p:spPr>
        <p:txBody>
          <a:bodyPr/>
          <a:lstStyle/>
          <a:p>
            <a:pPr eaLnBrk="1" hangingPunct="1"/>
            <a:r>
              <a:rPr lang="en-US" sz="3200" smtClean="0"/>
              <a:t>A Typical Cross-Platform Migration Project</a:t>
            </a:r>
          </a:p>
        </p:txBody>
      </p:sp>
      <p:sp>
        <p:nvSpPr>
          <p:cNvPr id="65538" name="Content Placeholder 2"/>
          <p:cNvSpPr>
            <a:spLocks noGrp="1"/>
          </p:cNvSpPr>
          <p:nvPr>
            <p:ph idx="1"/>
          </p:nvPr>
        </p:nvSpPr>
        <p:spPr/>
        <p:txBody>
          <a:bodyPr/>
          <a:lstStyle/>
          <a:p>
            <a:pPr marL="0" indent="0" eaLnBrk="1" hangingPunct="1">
              <a:buFontTx/>
              <a:buNone/>
            </a:pPr>
            <a:r>
              <a:rPr lang="en-US" sz="2200" b="1" u="sng" smtClean="0"/>
              <a:t>Novell Directory Services to Microsoft Active Directory</a:t>
            </a:r>
            <a:endParaRPr lang="en-US" sz="2200" smtClean="0"/>
          </a:p>
          <a:p>
            <a:pPr marL="0" indent="0" eaLnBrk="1" hangingPunct="1">
              <a:buFontTx/>
              <a:buNone/>
            </a:pPr>
            <a:r>
              <a:rPr lang="en-US" sz="2000" smtClean="0"/>
              <a:t>Our project methodology consists of seven major processes.</a:t>
            </a:r>
          </a:p>
          <a:p>
            <a:pPr marL="0" indent="0" eaLnBrk="1" hangingPunct="1">
              <a:buFontTx/>
              <a:buNone/>
            </a:pPr>
            <a:endParaRPr lang="en-US" sz="1200" smtClean="0"/>
          </a:p>
          <a:p>
            <a:pPr marL="0" indent="0" eaLnBrk="1" hangingPunct="1"/>
            <a:r>
              <a:rPr lang="en-US" sz="2000" smtClean="0"/>
              <a:t>Discovery</a:t>
            </a:r>
          </a:p>
          <a:p>
            <a:pPr marL="0" indent="0" eaLnBrk="1" hangingPunct="1"/>
            <a:r>
              <a:rPr lang="en-US" sz="2000" smtClean="0"/>
              <a:t>Technical Design</a:t>
            </a:r>
          </a:p>
          <a:p>
            <a:pPr marL="0" indent="0" eaLnBrk="1" hangingPunct="1"/>
            <a:r>
              <a:rPr lang="en-US" sz="2000" smtClean="0"/>
              <a:t>Hardware and Software Implementation</a:t>
            </a:r>
          </a:p>
          <a:p>
            <a:pPr marL="0" indent="0" eaLnBrk="1" hangingPunct="1"/>
            <a:r>
              <a:rPr lang="en-US" sz="2000" smtClean="0"/>
              <a:t>Pilot Migration</a:t>
            </a:r>
          </a:p>
          <a:p>
            <a:pPr marL="0" indent="0" eaLnBrk="1" hangingPunct="1"/>
            <a:r>
              <a:rPr lang="en-US" sz="2000" smtClean="0"/>
              <a:t>Full Migration</a:t>
            </a:r>
          </a:p>
          <a:p>
            <a:pPr marL="0" indent="0" eaLnBrk="1" hangingPunct="1"/>
            <a:r>
              <a:rPr lang="en-US" sz="2000" smtClean="0"/>
              <a:t>Training</a:t>
            </a:r>
          </a:p>
          <a:p>
            <a:pPr marL="0" indent="0" eaLnBrk="1" hangingPunct="1"/>
            <a:r>
              <a:rPr lang="en-US" sz="2000" smtClean="0"/>
              <a:t>Post-implementation support</a:t>
            </a:r>
          </a:p>
          <a:p>
            <a:pPr marL="0" indent="0" eaLnBrk="1" hangingPunct="1"/>
            <a:endParaRPr lang="en-US" sz="1200" smtClean="0"/>
          </a:p>
          <a:p>
            <a:pPr marL="0" indent="0" eaLnBrk="1" hangingPunct="1"/>
            <a:r>
              <a:rPr lang="en-US" sz="1900" i="1" smtClean="0"/>
              <a:t>Project Management throughout the migration process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381000" y="762000"/>
            <a:ext cx="8382000" cy="1143000"/>
          </a:xfrm>
        </p:spPr>
        <p:txBody>
          <a:bodyPr/>
          <a:lstStyle/>
          <a:p>
            <a:pPr eaLnBrk="1" hangingPunct="1"/>
            <a:r>
              <a:rPr lang="en-US" sz="3200" smtClean="0"/>
              <a:t>A Typical Microsoft Exchange Migration Project</a:t>
            </a:r>
          </a:p>
        </p:txBody>
      </p:sp>
      <p:sp>
        <p:nvSpPr>
          <p:cNvPr id="67586" name="Content Placeholder 2"/>
          <p:cNvSpPr>
            <a:spLocks noGrp="1"/>
          </p:cNvSpPr>
          <p:nvPr>
            <p:ph idx="1"/>
          </p:nvPr>
        </p:nvSpPr>
        <p:spPr/>
        <p:txBody>
          <a:bodyPr/>
          <a:lstStyle/>
          <a:p>
            <a:pPr marL="0" indent="0" eaLnBrk="1" hangingPunct="1">
              <a:buFontTx/>
              <a:buNone/>
            </a:pPr>
            <a:r>
              <a:rPr lang="en-US" sz="2200" b="1" u="sng" dirty="0" smtClean="0"/>
              <a:t>Microsoft Exchange 2010 to </a:t>
            </a:r>
            <a:r>
              <a:rPr lang="en-US" sz="2200" b="1" u="sng" dirty="0" smtClean="0"/>
              <a:t>2014</a:t>
            </a:r>
            <a:endParaRPr lang="en-US" sz="2200" dirty="0" smtClean="0"/>
          </a:p>
          <a:p>
            <a:pPr marL="0" indent="0" eaLnBrk="1" hangingPunct="1">
              <a:buFontTx/>
              <a:buNone/>
            </a:pPr>
            <a:r>
              <a:rPr lang="en-US" sz="2000" dirty="0" smtClean="0"/>
              <a:t>Our project methodology consists of seven major processes.</a:t>
            </a:r>
          </a:p>
          <a:p>
            <a:pPr marL="0" indent="0" eaLnBrk="1" hangingPunct="1">
              <a:buFontTx/>
              <a:buNone/>
            </a:pPr>
            <a:endParaRPr lang="en-US" sz="1200" dirty="0" smtClean="0"/>
          </a:p>
          <a:p>
            <a:pPr marL="0" indent="0" eaLnBrk="1" hangingPunct="1"/>
            <a:r>
              <a:rPr lang="en-US" sz="2000" dirty="0" smtClean="0"/>
              <a:t>Discovery</a:t>
            </a:r>
          </a:p>
          <a:p>
            <a:pPr marL="0" indent="0" eaLnBrk="1" hangingPunct="1"/>
            <a:r>
              <a:rPr lang="en-US" sz="2000" dirty="0" smtClean="0"/>
              <a:t>Technical Design</a:t>
            </a:r>
          </a:p>
          <a:p>
            <a:pPr marL="0" indent="0" eaLnBrk="1" hangingPunct="1"/>
            <a:r>
              <a:rPr lang="en-US" sz="2000" dirty="0" smtClean="0"/>
              <a:t>Hardware and Software Implementation</a:t>
            </a:r>
          </a:p>
          <a:p>
            <a:pPr marL="0" indent="0" eaLnBrk="1" hangingPunct="1"/>
            <a:r>
              <a:rPr lang="en-US" sz="2000" dirty="0" smtClean="0"/>
              <a:t>Pilot Migration</a:t>
            </a:r>
          </a:p>
          <a:p>
            <a:pPr marL="0" indent="0" eaLnBrk="1" hangingPunct="1"/>
            <a:r>
              <a:rPr lang="en-US" sz="2000" dirty="0" smtClean="0"/>
              <a:t>Full Migration</a:t>
            </a:r>
          </a:p>
          <a:p>
            <a:pPr marL="0" indent="0" eaLnBrk="1" hangingPunct="1"/>
            <a:r>
              <a:rPr lang="en-US" sz="2000" dirty="0" smtClean="0"/>
              <a:t>Training</a:t>
            </a:r>
          </a:p>
          <a:p>
            <a:pPr marL="0" indent="0" eaLnBrk="1" hangingPunct="1"/>
            <a:r>
              <a:rPr lang="en-US" sz="2000" dirty="0" smtClean="0"/>
              <a:t>Post-implementation support</a:t>
            </a:r>
          </a:p>
          <a:p>
            <a:pPr marL="0" indent="0" eaLnBrk="1" hangingPunct="1"/>
            <a:endParaRPr lang="en-US" sz="1200" dirty="0" smtClean="0"/>
          </a:p>
          <a:p>
            <a:pPr marL="0" indent="0" eaLnBrk="1" hangingPunct="1"/>
            <a:r>
              <a:rPr lang="en-US" sz="1900" i="1" dirty="0" smtClean="0"/>
              <a:t>Project Management throughout the migration process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1143000"/>
          </a:xfrm>
        </p:spPr>
        <p:txBody>
          <a:bodyPr/>
          <a:lstStyle/>
          <a:p>
            <a:r>
              <a:rPr lang="en-US" sz="4000" dirty="0" smtClean="0"/>
              <a:t>Countries LTC are / have worked in:</a:t>
            </a:r>
            <a:endParaRPr lang="en-US" sz="4000" dirty="0"/>
          </a:p>
        </p:txBody>
      </p:sp>
      <p:sp>
        <p:nvSpPr>
          <p:cNvPr id="3" name="Content Placeholder 2"/>
          <p:cNvSpPr>
            <a:spLocks noGrp="1"/>
          </p:cNvSpPr>
          <p:nvPr>
            <p:ph idx="1"/>
          </p:nvPr>
        </p:nvSpPr>
        <p:spPr>
          <a:xfrm>
            <a:off x="685800" y="2133600"/>
            <a:ext cx="3200400" cy="3505200"/>
          </a:xfrm>
        </p:spPr>
        <p:txBody>
          <a:bodyPr/>
          <a:lstStyle/>
          <a:p>
            <a:pPr lvl="0"/>
            <a:r>
              <a:rPr lang="en-US" dirty="0"/>
              <a:t>United States</a:t>
            </a:r>
          </a:p>
          <a:p>
            <a:pPr lvl="0"/>
            <a:r>
              <a:rPr lang="en-US" dirty="0"/>
              <a:t>Canada</a:t>
            </a:r>
          </a:p>
          <a:p>
            <a:pPr lvl="0"/>
            <a:r>
              <a:rPr lang="en-US" dirty="0"/>
              <a:t>Mexico</a:t>
            </a:r>
          </a:p>
          <a:p>
            <a:pPr lvl="0"/>
            <a:r>
              <a:rPr lang="en-US" dirty="0"/>
              <a:t>Brazil</a:t>
            </a:r>
          </a:p>
          <a:p>
            <a:pPr lvl="0"/>
            <a:r>
              <a:rPr lang="en-US" dirty="0" smtClean="0"/>
              <a:t>Poland</a:t>
            </a:r>
            <a:endParaRPr lang="en-US" dirty="0"/>
          </a:p>
        </p:txBody>
      </p:sp>
      <p:sp>
        <p:nvSpPr>
          <p:cNvPr id="4" name="TextBox 3"/>
          <p:cNvSpPr txBox="1"/>
          <p:nvPr/>
        </p:nvSpPr>
        <p:spPr>
          <a:xfrm>
            <a:off x="4419600" y="2133600"/>
            <a:ext cx="2286000" cy="2431435"/>
          </a:xfrm>
          <a:prstGeom prst="rect">
            <a:avLst/>
          </a:prstGeom>
          <a:noFill/>
        </p:spPr>
        <p:txBody>
          <a:bodyPr wrap="square" rtlCol="0">
            <a:spAutoFit/>
          </a:bodyPr>
          <a:lstStyle/>
          <a:p>
            <a:pPr marL="457200" lvl="0" indent="-457200">
              <a:buFont typeface="Arial" panose="020B0604020202020204" pitchFamily="34" charset="0"/>
              <a:buChar char="•"/>
            </a:pPr>
            <a:r>
              <a:rPr lang="en-US" sz="3200" dirty="0" smtClean="0"/>
              <a:t>Australia</a:t>
            </a:r>
            <a:endParaRPr lang="en-US" sz="3200" dirty="0"/>
          </a:p>
          <a:p>
            <a:pPr marL="457200" lvl="0" indent="-457200">
              <a:buFont typeface="Arial" panose="020B0604020202020204" pitchFamily="34" charset="0"/>
              <a:buChar char="•"/>
            </a:pPr>
            <a:r>
              <a:rPr lang="en-US" sz="3200" dirty="0"/>
              <a:t>Taiwan</a:t>
            </a:r>
          </a:p>
          <a:p>
            <a:pPr marL="457200" lvl="0" indent="-457200">
              <a:buFont typeface="Arial" panose="020B0604020202020204" pitchFamily="34" charset="0"/>
              <a:buChar char="•"/>
            </a:pPr>
            <a:r>
              <a:rPr lang="en-US" sz="3200" dirty="0" smtClean="0"/>
              <a:t>Colombia</a:t>
            </a:r>
            <a:endParaRPr lang="en-US" sz="3200" dirty="0"/>
          </a:p>
          <a:p>
            <a:pPr marL="457200" lvl="0" indent="-457200">
              <a:buFont typeface="Arial" panose="020B0604020202020204" pitchFamily="34" charset="0"/>
              <a:buChar char="•"/>
            </a:pPr>
            <a:r>
              <a:rPr lang="en-US" sz="3200" dirty="0"/>
              <a:t>UK</a:t>
            </a:r>
          </a:p>
          <a:p>
            <a:endParaRPr lang="en-US" dirty="0"/>
          </a:p>
        </p:txBody>
      </p:sp>
    </p:spTree>
    <p:extLst>
      <p:ext uri="{BB962C8B-B14F-4D97-AF65-F5344CB8AC3E}">
        <p14:creationId xmlns:p14="http://schemas.microsoft.com/office/powerpoint/2010/main" val="283352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228600" y="914400"/>
            <a:ext cx="8763000" cy="1143000"/>
          </a:xfrm>
        </p:spPr>
        <p:txBody>
          <a:bodyPr/>
          <a:lstStyle/>
          <a:p>
            <a:r>
              <a:rPr lang="en-US" sz="4000" smtClean="0"/>
              <a:t>Who / What is LeadThem Consulting?</a:t>
            </a:r>
          </a:p>
        </p:txBody>
      </p:sp>
      <p:sp>
        <p:nvSpPr>
          <p:cNvPr id="38914" name="Content Placeholder 2"/>
          <p:cNvSpPr>
            <a:spLocks noGrp="1"/>
          </p:cNvSpPr>
          <p:nvPr>
            <p:ph idx="1"/>
          </p:nvPr>
        </p:nvSpPr>
        <p:spPr>
          <a:xfrm>
            <a:off x="457200" y="1524000"/>
            <a:ext cx="8229600" cy="4876800"/>
          </a:xfrm>
        </p:spPr>
        <p:txBody>
          <a:bodyPr/>
          <a:lstStyle/>
          <a:p>
            <a:endParaRPr lang="en-US" dirty="0" smtClean="0"/>
          </a:p>
          <a:p>
            <a:r>
              <a:rPr lang="en-US" dirty="0" smtClean="0"/>
              <a:t>LTC is a Full-service Consulting firm specializing in: </a:t>
            </a:r>
          </a:p>
          <a:p>
            <a:endParaRPr lang="en-US" sz="1600" dirty="0" smtClean="0"/>
          </a:p>
          <a:p>
            <a:pPr lvl="1"/>
            <a:r>
              <a:rPr lang="en-US" b="1" dirty="0" smtClean="0"/>
              <a:t>Consulting</a:t>
            </a:r>
            <a:r>
              <a:rPr lang="en-US" dirty="0" smtClean="0"/>
              <a:t>                   (Migrations / Project)</a:t>
            </a:r>
          </a:p>
          <a:p>
            <a:pPr lvl="1"/>
            <a:r>
              <a:rPr lang="en-US" b="1" dirty="0" smtClean="0"/>
              <a:t>Staff Augmentation    </a:t>
            </a:r>
            <a:r>
              <a:rPr lang="en-US" dirty="0" smtClean="0"/>
              <a:t>(Long-Term Assistance)</a:t>
            </a:r>
          </a:p>
          <a:p>
            <a:pPr lvl="1"/>
            <a:r>
              <a:rPr lang="en-US" b="1" dirty="0" smtClean="0"/>
              <a:t>Recruiting</a:t>
            </a:r>
            <a:r>
              <a:rPr lang="en-US" dirty="0" smtClean="0"/>
              <a:t> 		     (Contract-to-hire/Direct)</a:t>
            </a:r>
          </a:p>
          <a:p>
            <a:pPr lvl="1"/>
            <a:r>
              <a:rPr lang="en-US" b="1" dirty="0" smtClean="0"/>
              <a:t>Training</a:t>
            </a:r>
            <a:r>
              <a:rPr lang="en-US" dirty="0" smtClean="0"/>
              <a:t> 		     (Remotely or On-Site)</a:t>
            </a:r>
          </a:p>
          <a:p>
            <a:pPr lvl="1"/>
            <a:r>
              <a:rPr lang="en-US" b="1" dirty="0" smtClean="0"/>
              <a:t>Software Reselling      </a:t>
            </a:r>
            <a:r>
              <a:rPr lang="en-US" dirty="0" smtClean="0"/>
              <a:t>( Dell / Quest)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LTC History</a:t>
            </a:r>
          </a:p>
        </p:txBody>
      </p:sp>
      <p:sp>
        <p:nvSpPr>
          <p:cNvPr id="40962" name="Content Placeholder 2"/>
          <p:cNvSpPr>
            <a:spLocks noGrp="1"/>
          </p:cNvSpPr>
          <p:nvPr>
            <p:ph idx="1"/>
          </p:nvPr>
        </p:nvSpPr>
        <p:spPr>
          <a:xfrm>
            <a:off x="762000" y="1676400"/>
            <a:ext cx="7772400" cy="4114800"/>
          </a:xfrm>
        </p:spPr>
        <p:txBody>
          <a:bodyPr/>
          <a:lstStyle/>
          <a:p>
            <a:r>
              <a:rPr lang="en-US" sz="2200" dirty="0" smtClean="0"/>
              <a:t>Created in 2005 by Scott Leadham when </a:t>
            </a:r>
            <a:r>
              <a:rPr lang="en-US" sz="2200" dirty="0" smtClean="0"/>
              <a:t>Dell / Quest (Now Dell) requested </a:t>
            </a:r>
            <a:r>
              <a:rPr lang="en-US" sz="2200" dirty="0" smtClean="0"/>
              <a:t>his assistance with Performance Tuning.</a:t>
            </a:r>
          </a:p>
          <a:p>
            <a:pPr>
              <a:buFontTx/>
              <a:buNone/>
            </a:pPr>
            <a:endParaRPr lang="en-US" sz="2200" dirty="0" smtClean="0"/>
          </a:p>
          <a:p>
            <a:r>
              <a:rPr lang="en-US" sz="2200" dirty="0" smtClean="0"/>
              <a:t>Dell / Quest </a:t>
            </a:r>
            <a:r>
              <a:rPr lang="en-US" sz="2200" dirty="0" smtClean="0"/>
              <a:t>asked LTC to assist with every facet of their professional services business (Currently over 140 products)</a:t>
            </a:r>
            <a:r>
              <a:rPr lang="en-US" sz="2000" dirty="0" smtClean="0"/>
              <a:t> </a:t>
            </a:r>
          </a:p>
          <a:p>
            <a:pPr lvl="1"/>
            <a:r>
              <a:rPr lang="en-US" sz="1800" dirty="0" smtClean="0"/>
              <a:t>This ramp across all the applications and platforms created a very powerful consulting company that could leverage dozens of functional experts in near real-time for any specific problem a client may have.</a:t>
            </a:r>
          </a:p>
          <a:p>
            <a:endParaRPr lang="en-US" sz="2000" dirty="0" smtClean="0"/>
          </a:p>
          <a:p>
            <a:r>
              <a:rPr lang="en-US" sz="2200" dirty="0" smtClean="0"/>
              <a:t>LTC has continued to grow quickly despite the economic conditions of late. We now have direct relationships with some of the largest companies in the world due to the fact we consistently deliver.</a:t>
            </a:r>
          </a:p>
          <a:p>
            <a:endParaRPr lang="en-US" sz="2200" dirty="0" smtClean="0"/>
          </a:p>
          <a:p>
            <a:pPr>
              <a:buFontTx/>
              <a:buNone/>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LTC Facts</a:t>
            </a:r>
          </a:p>
        </p:txBody>
      </p:sp>
      <p:sp>
        <p:nvSpPr>
          <p:cNvPr id="43010" name="Content Placeholder 2"/>
          <p:cNvSpPr>
            <a:spLocks noGrp="1"/>
          </p:cNvSpPr>
          <p:nvPr>
            <p:ph idx="1"/>
          </p:nvPr>
        </p:nvSpPr>
        <p:spPr>
          <a:xfrm>
            <a:off x="533400" y="1752600"/>
            <a:ext cx="8077200" cy="4343400"/>
          </a:xfrm>
        </p:spPr>
        <p:txBody>
          <a:bodyPr/>
          <a:lstStyle/>
          <a:p>
            <a:pPr eaLnBrk="1" hangingPunct="1"/>
            <a:r>
              <a:rPr lang="en-US" sz="2000" dirty="0" smtClean="0"/>
              <a:t>Founded in 2005</a:t>
            </a:r>
          </a:p>
          <a:p>
            <a:pPr eaLnBrk="1" hangingPunct="1"/>
            <a:r>
              <a:rPr lang="en-US" sz="2000" dirty="0" smtClean="0"/>
              <a:t>Full-service IT consulting firm</a:t>
            </a:r>
          </a:p>
          <a:p>
            <a:pPr lvl="1" eaLnBrk="1" hangingPunct="1"/>
            <a:r>
              <a:rPr lang="en-US" sz="1600" dirty="0" smtClean="0"/>
              <a:t>Microsoft </a:t>
            </a:r>
            <a:endParaRPr lang="en-US" sz="1600" dirty="0" smtClean="0"/>
          </a:p>
          <a:p>
            <a:pPr lvl="1" eaLnBrk="1" hangingPunct="1"/>
            <a:r>
              <a:rPr lang="en-US" sz="1600" dirty="0" smtClean="0"/>
              <a:t>Oracle</a:t>
            </a:r>
          </a:p>
          <a:p>
            <a:pPr lvl="1" eaLnBrk="1" hangingPunct="1"/>
            <a:r>
              <a:rPr lang="en-US" sz="1600" dirty="0" smtClean="0"/>
              <a:t>Dell / Dell / Quest</a:t>
            </a:r>
            <a:endParaRPr lang="en-US" sz="1600" dirty="0" smtClean="0"/>
          </a:p>
          <a:p>
            <a:pPr lvl="1" eaLnBrk="1" hangingPunct="1"/>
            <a:r>
              <a:rPr lang="en-US" sz="1600" dirty="0" smtClean="0"/>
              <a:t>Novell</a:t>
            </a:r>
          </a:p>
          <a:p>
            <a:pPr lvl="1" eaLnBrk="1" hangingPunct="1"/>
            <a:r>
              <a:rPr lang="en-US" sz="1600" dirty="0" smtClean="0"/>
              <a:t>Unix/Linux </a:t>
            </a:r>
          </a:p>
          <a:p>
            <a:pPr eaLnBrk="1" hangingPunct="1"/>
            <a:r>
              <a:rPr lang="en-US" sz="2000" dirty="0" smtClean="0"/>
              <a:t>Broad US national plus international customer base with over 300 clients</a:t>
            </a:r>
          </a:p>
          <a:p>
            <a:pPr eaLnBrk="1" hangingPunct="1"/>
            <a:r>
              <a:rPr lang="en-US" sz="2000" dirty="0" smtClean="0"/>
              <a:t>Current staff of 40 consultants</a:t>
            </a:r>
          </a:p>
          <a:p>
            <a:pPr eaLnBrk="1" hangingPunct="1"/>
            <a:r>
              <a:rPr lang="en-US" sz="2000" dirty="0" smtClean="0"/>
              <a:t>Certifications/partnerships with </a:t>
            </a:r>
            <a:r>
              <a:rPr lang="en-US" sz="2000" dirty="0" smtClean="0"/>
              <a:t> Dell / Quest, </a:t>
            </a:r>
            <a:r>
              <a:rPr lang="en-US" sz="2000" dirty="0" smtClean="0"/>
              <a:t>Microsoft, Oracle</a:t>
            </a:r>
          </a:p>
          <a:p>
            <a:pPr eaLnBrk="1" hangingPunct="1"/>
            <a:r>
              <a:rPr lang="en-US" sz="2000" dirty="0" smtClean="0"/>
              <a:t>Authorized reseller for </a:t>
            </a:r>
            <a:r>
              <a:rPr lang="en-US" sz="2000" dirty="0" smtClean="0"/>
              <a:t>Dell / Quest, </a:t>
            </a:r>
            <a:r>
              <a:rPr lang="en-US" sz="2000" dirty="0" err="1" smtClean="0"/>
              <a:t>Vizioncore</a:t>
            </a:r>
            <a:r>
              <a:rPr lang="en-US" sz="2000" dirty="0" smtClean="0"/>
              <a:t> and </a:t>
            </a:r>
            <a:r>
              <a:rPr lang="en-US" sz="2000" dirty="0" err="1" smtClean="0"/>
              <a:t>STEALTHbits</a:t>
            </a:r>
            <a:r>
              <a:rPr lang="en-US" sz="2000" dirty="0" smtClean="0"/>
              <a:t> </a:t>
            </a:r>
          </a:p>
          <a:p>
            <a:pPr eaLnBrk="1" hangingPunct="1"/>
            <a:r>
              <a:rPr lang="en-US" sz="2000" dirty="0" smtClean="0"/>
              <a:t>LTC holds security clearances for sensitive government work</a:t>
            </a:r>
          </a:p>
          <a:p>
            <a:pPr eaLnBrk="1" hangingPunct="1">
              <a:buFontTx/>
              <a:buNone/>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533400" y="609600"/>
            <a:ext cx="7772400" cy="1143000"/>
          </a:xfrm>
        </p:spPr>
        <p:txBody>
          <a:bodyPr/>
          <a:lstStyle/>
          <a:p>
            <a:pPr eaLnBrk="1" hangingPunct="1"/>
            <a:r>
              <a:rPr lang="en-US" sz="3200" smtClean="0"/>
              <a:t>Sample Customer List</a:t>
            </a:r>
          </a:p>
        </p:txBody>
      </p:sp>
      <p:sp>
        <p:nvSpPr>
          <p:cNvPr id="16386" name="Content Placeholder 2"/>
          <p:cNvSpPr>
            <a:spLocks noGrp="1"/>
          </p:cNvSpPr>
          <p:nvPr>
            <p:ph idx="1"/>
          </p:nvPr>
        </p:nvSpPr>
        <p:spPr>
          <a:xfrm>
            <a:off x="685800" y="1524000"/>
            <a:ext cx="7772400" cy="3429000"/>
          </a:xfrm>
        </p:spPr>
        <p:txBody>
          <a:bodyPr numCol="2"/>
          <a:lstStyle/>
          <a:p>
            <a:pPr eaLnBrk="1" hangingPunct="1">
              <a:defRPr/>
            </a:pPr>
            <a:r>
              <a:rPr lang="en-US" sz="2400" dirty="0" smtClean="0"/>
              <a:t>DOD</a:t>
            </a:r>
          </a:p>
          <a:p>
            <a:pPr eaLnBrk="1" hangingPunct="1">
              <a:defRPr/>
            </a:pPr>
            <a:r>
              <a:rPr lang="en-US" sz="2400" dirty="0" smtClean="0"/>
              <a:t>Bank of America</a:t>
            </a:r>
          </a:p>
          <a:p>
            <a:pPr eaLnBrk="1" hangingPunct="1">
              <a:defRPr/>
            </a:pPr>
            <a:r>
              <a:rPr lang="en-US" sz="2400" dirty="0" smtClean="0"/>
              <a:t>FBI</a:t>
            </a:r>
          </a:p>
          <a:p>
            <a:pPr eaLnBrk="1" hangingPunct="1">
              <a:defRPr/>
            </a:pPr>
            <a:r>
              <a:rPr lang="en-US" sz="2400" dirty="0" smtClean="0"/>
              <a:t>Anheuser-Busch</a:t>
            </a:r>
          </a:p>
          <a:p>
            <a:pPr eaLnBrk="1" hangingPunct="1">
              <a:defRPr/>
            </a:pPr>
            <a:r>
              <a:rPr lang="en-US" sz="2400" dirty="0" smtClean="0"/>
              <a:t>DOJ</a:t>
            </a:r>
          </a:p>
          <a:p>
            <a:pPr eaLnBrk="1" hangingPunct="1">
              <a:defRPr/>
            </a:pPr>
            <a:r>
              <a:rPr lang="en-US" sz="2400" dirty="0" smtClean="0"/>
              <a:t>Amgen</a:t>
            </a:r>
          </a:p>
          <a:p>
            <a:pPr eaLnBrk="1" hangingPunct="1">
              <a:defRPr/>
            </a:pPr>
            <a:r>
              <a:rPr lang="en-US" sz="2400" dirty="0" smtClean="0"/>
              <a:t>Blue Cross/Blue Shield</a:t>
            </a:r>
          </a:p>
          <a:p>
            <a:pPr eaLnBrk="1" hangingPunct="1">
              <a:defRPr/>
            </a:pPr>
            <a:r>
              <a:rPr lang="en-US" sz="2400" dirty="0" smtClean="0"/>
              <a:t>ING </a:t>
            </a:r>
          </a:p>
          <a:p>
            <a:pPr eaLnBrk="1" hangingPunct="1">
              <a:defRPr/>
            </a:pPr>
            <a:r>
              <a:rPr lang="en-US" sz="2400" dirty="0" smtClean="0"/>
              <a:t>Home </a:t>
            </a:r>
            <a:r>
              <a:rPr lang="en-US" sz="2400" dirty="0"/>
              <a:t>Depot</a:t>
            </a:r>
          </a:p>
          <a:p>
            <a:pPr eaLnBrk="1" hangingPunct="1">
              <a:defRPr/>
            </a:pPr>
            <a:r>
              <a:rPr lang="en-US" sz="2400" dirty="0" smtClean="0"/>
              <a:t>T-mobile</a:t>
            </a:r>
          </a:p>
          <a:p>
            <a:pPr eaLnBrk="1" hangingPunct="1">
              <a:defRPr/>
            </a:pPr>
            <a:r>
              <a:rPr lang="en-US" sz="2400" dirty="0" smtClean="0"/>
              <a:t>IRS</a:t>
            </a:r>
          </a:p>
          <a:p>
            <a:pPr eaLnBrk="1" hangingPunct="1">
              <a:defRPr/>
            </a:pPr>
            <a:r>
              <a:rPr lang="en-US" sz="2400" dirty="0" smtClean="0"/>
              <a:t>Hilton</a:t>
            </a:r>
          </a:p>
          <a:p>
            <a:pPr eaLnBrk="1" hangingPunct="1">
              <a:defRPr/>
            </a:pPr>
            <a:r>
              <a:rPr lang="en-US" sz="2400" dirty="0" smtClean="0"/>
              <a:t>Cincinnati Insurance</a:t>
            </a:r>
          </a:p>
          <a:p>
            <a:pPr eaLnBrk="1" hangingPunct="1">
              <a:defRPr/>
            </a:pPr>
            <a:r>
              <a:rPr lang="en-US" sz="2400" dirty="0" smtClean="0"/>
              <a:t>Associated Press</a:t>
            </a:r>
          </a:p>
          <a:p>
            <a:pPr eaLnBrk="1" hangingPunct="1">
              <a:defRPr/>
            </a:pPr>
            <a:r>
              <a:rPr lang="en-US" sz="2400" dirty="0" smtClean="0"/>
              <a:t>Hallmark</a:t>
            </a:r>
          </a:p>
          <a:p>
            <a:pPr eaLnBrk="1" hangingPunct="1">
              <a:defRPr/>
            </a:pPr>
            <a:r>
              <a:rPr lang="en-US" sz="2400" dirty="0" smtClean="0"/>
              <a:t>JP Morgan</a:t>
            </a:r>
          </a:p>
          <a:p>
            <a:pPr eaLnBrk="1" hangingPunct="1">
              <a:defRPr/>
            </a:pPr>
            <a:r>
              <a:rPr lang="en-US" sz="2400" dirty="0" smtClean="0"/>
              <a:t>Kaiser Permanente </a:t>
            </a:r>
          </a:p>
          <a:p>
            <a:pPr eaLnBrk="1" hangingPunct="1">
              <a:defRPr/>
            </a:pPr>
            <a:r>
              <a:rPr lang="en-US" sz="2400" dirty="0" smtClean="0"/>
              <a:t>CBC</a:t>
            </a:r>
          </a:p>
          <a:p>
            <a:pPr eaLnBrk="1" hangingPunct="1">
              <a:defRPr/>
            </a:pPr>
            <a:r>
              <a:rPr lang="en-US" sz="2400" dirty="0" smtClean="0"/>
              <a:t>Coach</a:t>
            </a:r>
          </a:p>
          <a:p>
            <a:pPr eaLnBrk="1" hangingPunct="1">
              <a:defRPr/>
            </a:pPr>
            <a:r>
              <a:rPr lang="en-US" sz="2400" dirty="0" smtClean="0"/>
              <a:t>Polycom </a:t>
            </a:r>
          </a:p>
          <a:p>
            <a:pPr eaLnBrk="1" hangingPunct="1">
              <a:defRPr/>
            </a:pPr>
            <a:r>
              <a:rPr lang="en-US" sz="2400" dirty="0" smtClean="0"/>
              <a:t>HD Supply</a:t>
            </a:r>
          </a:p>
          <a:p>
            <a:pPr eaLnBrk="1" hangingPunct="1">
              <a:defRPr/>
            </a:pPr>
            <a:r>
              <a:rPr lang="en-US" sz="2400" dirty="0" smtClean="0"/>
              <a:t>Fox Entertainment</a:t>
            </a: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914400"/>
            <a:ext cx="7772400" cy="762000"/>
          </a:xfrm>
        </p:spPr>
        <p:txBody>
          <a:bodyPr/>
          <a:lstStyle/>
          <a:p>
            <a:r>
              <a:rPr lang="en-US" sz="4000" dirty="0" smtClean="0"/>
              <a:t>Back to…What Exactly </a:t>
            </a:r>
            <a:r>
              <a:rPr lang="en-US" sz="4000" u="sng" dirty="0" smtClean="0"/>
              <a:t>IS</a:t>
            </a:r>
            <a:r>
              <a:rPr lang="en-US" sz="4000" dirty="0" smtClean="0"/>
              <a:t> LTC?</a:t>
            </a:r>
            <a:endParaRPr lang="en-US" sz="3600" dirty="0" smtClean="0"/>
          </a:p>
        </p:txBody>
      </p:sp>
      <p:sp>
        <p:nvSpPr>
          <p:cNvPr id="47106" name="Content Placeholder 2"/>
          <p:cNvSpPr>
            <a:spLocks noGrp="1"/>
          </p:cNvSpPr>
          <p:nvPr>
            <p:ph idx="1"/>
          </p:nvPr>
        </p:nvSpPr>
        <p:spPr>
          <a:xfrm>
            <a:off x="381000" y="1828800"/>
            <a:ext cx="8229600" cy="4495800"/>
          </a:xfrm>
        </p:spPr>
        <p:txBody>
          <a:bodyPr/>
          <a:lstStyle/>
          <a:p>
            <a:r>
              <a:rPr lang="en-US" sz="2800" dirty="0" smtClean="0"/>
              <a:t>Direct Client Consulting</a:t>
            </a:r>
          </a:p>
          <a:p>
            <a:pPr lvl="1"/>
            <a:r>
              <a:rPr lang="en-US" sz="2400" dirty="0" smtClean="0"/>
              <a:t>Project-based Consulting</a:t>
            </a:r>
          </a:p>
          <a:p>
            <a:pPr lvl="1">
              <a:buFontTx/>
              <a:buNone/>
            </a:pPr>
            <a:endParaRPr lang="en-US" sz="1800" dirty="0" smtClean="0"/>
          </a:p>
          <a:p>
            <a:r>
              <a:rPr lang="en-US" sz="2800" dirty="0" smtClean="0"/>
              <a:t>LTC Consulting consists of:</a:t>
            </a:r>
          </a:p>
          <a:p>
            <a:endParaRPr lang="en-US" sz="1000" dirty="0" smtClean="0"/>
          </a:p>
          <a:p>
            <a:pPr lvl="1"/>
            <a:r>
              <a:rPr lang="en-US" sz="2400" dirty="0" smtClean="0"/>
              <a:t>Professional Services Out-sourcing:</a:t>
            </a:r>
          </a:p>
          <a:p>
            <a:pPr lvl="2"/>
            <a:r>
              <a:rPr lang="en-US" dirty="0" smtClean="0"/>
              <a:t>Architect / Pre-sales and Scoping Assistance</a:t>
            </a:r>
          </a:p>
          <a:p>
            <a:pPr lvl="2"/>
            <a:r>
              <a:rPr lang="en-US" dirty="0" smtClean="0"/>
              <a:t>Consulting (Senior, Mid, and Junior Levels)</a:t>
            </a:r>
          </a:p>
          <a:p>
            <a:pPr lvl="2"/>
            <a:r>
              <a:rPr lang="en-US" dirty="0" smtClean="0"/>
              <a:t>Project Management  (Technical, Functional, or Both)</a:t>
            </a:r>
          </a:p>
          <a:p>
            <a:pPr lvl="2">
              <a:buFontTx/>
              <a:buNone/>
            </a:pPr>
            <a:r>
              <a:rPr lang="en-US" dirty="0" smtClean="0"/>
              <a:t>	- </a:t>
            </a:r>
            <a:r>
              <a:rPr lang="en-US" u="sng" dirty="0" smtClean="0"/>
              <a:t>We wear your  hat / badge / logo…</a:t>
            </a:r>
          </a:p>
          <a:p>
            <a:pPr lvl="2">
              <a:buFontTx/>
              <a:buNone/>
            </a:pPr>
            <a:endParaRPr lang="en-US" u="sng"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685800" y="990600"/>
            <a:ext cx="7772400" cy="914400"/>
          </a:xfrm>
        </p:spPr>
        <p:txBody>
          <a:bodyPr/>
          <a:lstStyle/>
          <a:p>
            <a:pPr eaLnBrk="1" hangingPunct="1"/>
            <a:r>
              <a:rPr lang="en-US" sz="3800" smtClean="0">
                <a:solidFill>
                  <a:srgbClr val="000000"/>
                </a:solidFill>
              </a:rPr>
              <a:t>LTC Consulting Cont’d… Infrastructure Solutions and Services</a:t>
            </a:r>
          </a:p>
        </p:txBody>
      </p:sp>
      <p:sp>
        <p:nvSpPr>
          <p:cNvPr id="49154" name="Content Placeholder 2"/>
          <p:cNvSpPr>
            <a:spLocks noGrp="1"/>
          </p:cNvSpPr>
          <p:nvPr>
            <p:ph idx="1"/>
          </p:nvPr>
        </p:nvSpPr>
        <p:spPr>
          <a:xfrm>
            <a:off x="685800" y="2057400"/>
            <a:ext cx="7772400" cy="4114800"/>
          </a:xfrm>
        </p:spPr>
        <p:txBody>
          <a:bodyPr/>
          <a:lstStyle/>
          <a:p>
            <a:pPr eaLnBrk="1" hangingPunct="1"/>
            <a:r>
              <a:rPr lang="en-US" sz="2000" dirty="0" smtClean="0"/>
              <a:t>Migrations  (Cross platform)</a:t>
            </a:r>
          </a:p>
          <a:p>
            <a:pPr lvl="1" eaLnBrk="1" hangingPunct="1"/>
            <a:r>
              <a:rPr lang="en-US" sz="1500" dirty="0" smtClean="0"/>
              <a:t>Novell NDS to MS Active Directory</a:t>
            </a:r>
          </a:p>
          <a:p>
            <a:pPr lvl="1" eaLnBrk="1" hangingPunct="1"/>
            <a:r>
              <a:rPr lang="en-US" sz="1500" dirty="0" smtClean="0"/>
              <a:t>Novell GroupWise to MS Exchange</a:t>
            </a:r>
          </a:p>
          <a:p>
            <a:pPr lvl="1" eaLnBrk="1" hangingPunct="1"/>
            <a:r>
              <a:rPr lang="en-US" sz="1500" dirty="0" smtClean="0"/>
              <a:t>Lotus Notes to MS Exchange</a:t>
            </a:r>
          </a:p>
          <a:p>
            <a:pPr lvl="1" eaLnBrk="1" hangingPunct="1"/>
            <a:r>
              <a:rPr lang="en-US" sz="1500" dirty="0" smtClean="0"/>
              <a:t>Oracle to SQL Server</a:t>
            </a:r>
          </a:p>
          <a:p>
            <a:pPr eaLnBrk="1" hangingPunct="1"/>
            <a:r>
              <a:rPr lang="en-US" sz="2000" dirty="0" smtClean="0"/>
              <a:t>Migrations  (Same platform)</a:t>
            </a:r>
          </a:p>
          <a:p>
            <a:pPr lvl="1" eaLnBrk="1" hangingPunct="1"/>
            <a:r>
              <a:rPr lang="en-US" sz="1500" smtClean="0"/>
              <a:t>Exchange 2003/2007 -  2010</a:t>
            </a:r>
          </a:p>
          <a:p>
            <a:pPr lvl="1" eaLnBrk="1" hangingPunct="1"/>
            <a:r>
              <a:rPr lang="en-US" sz="1500" dirty="0" smtClean="0"/>
              <a:t>Active Directory 2003 - 2008</a:t>
            </a:r>
          </a:p>
          <a:p>
            <a:pPr lvl="1" eaLnBrk="1" hangingPunct="1"/>
            <a:r>
              <a:rPr lang="en-US" sz="1500" dirty="0" smtClean="0"/>
              <a:t>SharePoint  2003/2007 - 2010</a:t>
            </a:r>
          </a:p>
          <a:p>
            <a:pPr lvl="1" eaLnBrk="1" hangingPunct="1"/>
            <a:r>
              <a:rPr lang="en-US" sz="1500" dirty="0" smtClean="0"/>
              <a:t>Oracle 9.2/10.1/10.2 – 11g</a:t>
            </a:r>
          </a:p>
          <a:p>
            <a:pPr lvl="1" eaLnBrk="1" hangingPunct="1"/>
            <a:r>
              <a:rPr lang="en-US" sz="1500" dirty="0" smtClean="0"/>
              <a:t>others</a:t>
            </a:r>
          </a:p>
          <a:p>
            <a:pPr eaLnBrk="1" hangingPunct="1"/>
            <a:r>
              <a:rPr lang="en-US" sz="2000" dirty="0" smtClean="0"/>
              <a:t>Databases</a:t>
            </a:r>
          </a:p>
          <a:p>
            <a:pPr lvl="1" eaLnBrk="1" hangingPunct="1"/>
            <a:r>
              <a:rPr lang="en-US" sz="1500" dirty="0" smtClean="0"/>
              <a:t>Migrations, replications and relocations</a:t>
            </a:r>
          </a:p>
          <a:p>
            <a:pPr lvl="1" eaLnBrk="1" hangingPunct="1"/>
            <a:r>
              <a:rPr lang="en-US" sz="1500" dirty="0" smtClean="0"/>
              <a:t>MS SQL Server and Oracle</a:t>
            </a:r>
          </a:p>
          <a:p>
            <a:pPr lvl="1" eaLnBrk="1" hangingPunct="1"/>
            <a:r>
              <a:rPr lang="en-US" sz="1500" dirty="0" smtClean="0"/>
              <a:t>Performance analysis and improvement</a:t>
            </a:r>
          </a:p>
          <a:p>
            <a:pPr eaLnBrk="1" hangingPunct="1">
              <a:buFontTx/>
              <a:buNone/>
            </a:pPr>
            <a:endParaRPr 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85800" y="838200"/>
            <a:ext cx="7772400" cy="914400"/>
          </a:xfrm>
        </p:spPr>
        <p:txBody>
          <a:bodyPr/>
          <a:lstStyle/>
          <a:p>
            <a:r>
              <a:rPr lang="en-US" sz="4000" smtClean="0"/>
              <a:t>Staff Augmentation &amp; Recruiting</a:t>
            </a:r>
          </a:p>
        </p:txBody>
      </p:sp>
      <p:sp>
        <p:nvSpPr>
          <p:cNvPr id="51202" name="Content Placeholder 2"/>
          <p:cNvSpPr>
            <a:spLocks noGrp="1"/>
          </p:cNvSpPr>
          <p:nvPr>
            <p:ph idx="1"/>
          </p:nvPr>
        </p:nvSpPr>
        <p:spPr>
          <a:xfrm>
            <a:off x="685800" y="1828800"/>
            <a:ext cx="7772400" cy="4648200"/>
          </a:xfrm>
        </p:spPr>
        <p:txBody>
          <a:bodyPr/>
          <a:lstStyle/>
          <a:p>
            <a:r>
              <a:rPr lang="en-US" sz="2800" dirty="0" smtClean="0"/>
              <a:t>Our Staff Augmentation Services include:</a:t>
            </a:r>
          </a:p>
          <a:p>
            <a:pPr lvl="1"/>
            <a:r>
              <a:rPr lang="en-US" dirty="0" smtClean="0"/>
              <a:t>Recruiting: </a:t>
            </a:r>
          </a:p>
          <a:p>
            <a:pPr lvl="2"/>
            <a:r>
              <a:rPr lang="en-US" sz="1800" dirty="0" smtClean="0"/>
              <a:t>Custom Search to ensure “best fit” candidate pool on your specific  requirements</a:t>
            </a:r>
          </a:p>
          <a:p>
            <a:pPr lvl="2"/>
            <a:r>
              <a:rPr lang="en-US" sz="1800" dirty="0" smtClean="0"/>
              <a:t>Multiple Functional and Technical Interviews</a:t>
            </a:r>
          </a:p>
          <a:p>
            <a:pPr lvl="2"/>
            <a:r>
              <a:rPr lang="en-US" sz="1800" dirty="0" smtClean="0"/>
              <a:t>Thorough background and drug testing (when needed)</a:t>
            </a:r>
          </a:p>
          <a:p>
            <a:pPr lvl="2"/>
            <a:r>
              <a:rPr lang="en-US" sz="1800" dirty="0" smtClean="0"/>
              <a:t>Hands-on Training (if specialized training is needed)</a:t>
            </a:r>
          </a:p>
          <a:p>
            <a:pPr lvl="2"/>
            <a:r>
              <a:rPr lang="en-US" sz="1800" dirty="0" smtClean="0"/>
              <a:t>Functional Testing (</a:t>
            </a:r>
            <a:r>
              <a:rPr lang="en-US" sz="1800" smtClean="0"/>
              <a:t>if </a:t>
            </a:r>
            <a:r>
              <a:rPr lang="en-US" sz="1800" smtClean="0"/>
              <a:t>requested </a:t>
            </a:r>
            <a:r>
              <a:rPr lang="en-US" sz="1800" dirty="0" smtClean="0"/>
              <a:t>along with ranking)</a:t>
            </a:r>
          </a:p>
          <a:p>
            <a:pPr lvl="2">
              <a:buFontTx/>
              <a:buNone/>
            </a:pPr>
            <a:r>
              <a:rPr lang="en-US" sz="1800" dirty="0" smtClean="0"/>
              <a:t>(All to Client requirements)</a:t>
            </a:r>
          </a:p>
          <a:p>
            <a:pPr lvl="1"/>
            <a:r>
              <a:rPr lang="en-US" dirty="0" smtClean="0"/>
              <a:t>Staff Augmentation Options:</a:t>
            </a:r>
          </a:p>
          <a:p>
            <a:pPr lvl="2"/>
            <a:r>
              <a:rPr lang="en-US" sz="1800" dirty="0" smtClean="0"/>
              <a:t>Direct Hire </a:t>
            </a:r>
          </a:p>
          <a:p>
            <a:pPr lvl="2"/>
            <a:r>
              <a:rPr lang="en-US" sz="1800" dirty="0" smtClean="0"/>
              <a:t>Contract-to-Hire</a:t>
            </a:r>
          </a:p>
          <a:p>
            <a:pPr lvl="2"/>
            <a:r>
              <a:rPr lang="en-US" sz="1800" dirty="0" smtClean="0"/>
              <a:t>Temporary only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533400" y="762000"/>
            <a:ext cx="7772400" cy="914400"/>
          </a:xfrm>
        </p:spPr>
        <p:txBody>
          <a:bodyPr/>
          <a:lstStyle/>
          <a:p>
            <a:pPr eaLnBrk="1" hangingPunct="1"/>
            <a:r>
              <a:rPr lang="en-US" sz="4000" smtClean="0"/>
              <a:t>LTC’s Customized Training</a:t>
            </a:r>
          </a:p>
        </p:txBody>
      </p:sp>
      <p:sp>
        <p:nvSpPr>
          <p:cNvPr id="53250" name="Content Placeholder 2"/>
          <p:cNvSpPr>
            <a:spLocks noGrp="1"/>
          </p:cNvSpPr>
          <p:nvPr>
            <p:ph idx="1"/>
          </p:nvPr>
        </p:nvSpPr>
        <p:spPr>
          <a:xfrm>
            <a:off x="685800" y="1600200"/>
            <a:ext cx="7772400" cy="4648200"/>
          </a:xfrm>
        </p:spPr>
        <p:txBody>
          <a:bodyPr/>
          <a:lstStyle/>
          <a:p>
            <a:pPr eaLnBrk="1" hangingPunct="1"/>
            <a:r>
              <a:rPr lang="en-US" sz="1900" dirty="0" smtClean="0"/>
              <a:t>LTC created a state-of-the-art training center allowing students to have full administrative rights on up to 5 servers at a time remotely. This not only assists our clients but also keeps our internal consultants sharp.</a:t>
            </a:r>
          </a:p>
          <a:p>
            <a:pPr eaLnBrk="1" hangingPunct="1"/>
            <a:endParaRPr lang="en-US" sz="1900" dirty="0" smtClean="0"/>
          </a:p>
          <a:p>
            <a:pPr eaLnBrk="1" hangingPunct="1"/>
            <a:r>
              <a:rPr lang="en-US" sz="1900" dirty="0" smtClean="0"/>
              <a:t>The Virtual Training Center (VTC) has allowed LTC to create customized training for our clients, and to leverage our tried and true courses that emphasize 40% lecture, 50% hands-on lab work, and 10% testing.</a:t>
            </a:r>
          </a:p>
          <a:p>
            <a:pPr eaLnBrk="1" hangingPunct="1"/>
            <a:endParaRPr lang="en-US" sz="1900" dirty="0" smtClean="0"/>
          </a:p>
          <a:p>
            <a:pPr eaLnBrk="1" hangingPunct="1"/>
            <a:r>
              <a:rPr lang="en-US" sz="1900" dirty="0" smtClean="0"/>
              <a:t>Currently we are the “go-to” vendor for Dell </a:t>
            </a:r>
            <a:r>
              <a:rPr lang="en-US" sz="1900" dirty="0" smtClean="0"/>
              <a:t>/ Quest’s </a:t>
            </a:r>
            <a:r>
              <a:rPr lang="en-US" sz="1900" dirty="0" smtClean="0"/>
              <a:t>training offerings (i.e. we have created the majority of the material and tests along with hosting the training courses remotely). </a:t>
            </a:r>
          </a:p>
          <a:p>
            <a:pPr eaLnBrk="1" hangingPunct="1"/>
            <a:endParaRPr lang="en-US" sz="1900" dirty="0" smtClean="0"/>
          </a:p>
          <a:p>
            <a:pPr eaLnBrk="1" hangingPunct="1"/>
            <a:r>
              <a:rPr lang="en-US" sz="1900" dirty="0" smtClean="0"/>
              <a:t>Regardless of the platform or application we can reduce overall training costs while increasing overall applicability of the material.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8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9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1584</TotalTime>
  <Words>925</Words>
  <Application>Microsoft Office PowerPoint</Application>
  <PresentationFormat>On-screen Show (4:3)</PresentationFormat>
  <Paragraphs>171</Paragraphs>
  <Slides>17</Slides>
  <Notes>16</Notes>
  <HiddenSlides>0</HiddenSlides>
  <MMClips>0</MMClips>
  <ScaleCrop>false</ScaleCrop>
  <HeadingPairs>
    <vt:vector size="4" baseType="variant">
      <vt:variant>
        <vt:lpstr>Theme</vt:lpstr>
      </vt:variant>
      <vt:variant>
        <vt:i4>12</vt:i4>
      </vt:variant>
      <vt:variant>
        <vt:lpstr>Slide Titles</vt:lpstr>
      </vt:variant>
      <vt:variant>
        <vt:i4>17</vt:i4>
      </vt:variant>
    </vt:vector>
  </HeadingPairs>
  <TitlesOfParts>
    <vt:vector size="29" baseType="lpstr">
      <vt:lpstr>Default Design</vt:lpstr>
      <vt:lpstr>1_Default Design</vt:lpstr>
      <vt:lpstr>4_Default Design</vt:lpstr>
      <vt:lpstr>2_Default Design</vt:lpstr>
      <vt:lpstr>3_Default Design</vt:lpstr>
      <vt:lpstr>11_Default Design</vt:lpstr>
      <vt:lpstr>12_Default Design</vt:lpstr>
      <vt:lpstr>5_Default Design</vt:lpstr>
      <vt:lpstr>6_Default Design</vt:lpstr>
      <vt:lpstr>7_Default Design</vt:lpstr>
      <vt:lpstr>8_Default Design</vt:lpstr>
      <vt:lpstr>9_Default Design</vt:lpstr>
      <vt:lpstr>  LeadThem Consulting  2014 Company Introduction   </vt:lpstr>
      <vt:lpstr>Who / What is LeadThem Consulting?</vt:lpstr>
      <vt:lpstr>LTC History</vt:lpstr>
      <vt:lpstr>LTC Facts</vt:lpstr>
      <vt:lpstr>Sample Customer List</vt:lpstr>
      <vt:lpstr>Back to…What Exactly IS LTC?</vt:lpstr>
      <vt:lpstr>LTC Consulting Cont’d… Infrastructure Solutions and Services</vt:lpstr>
      <vt:lpstr>Staff Augmentation &amp; Recruiting</vt:lpstr>
      <vt:lpstr>LTC’s Customized Training</vt:lpstr>
      <vt:lpstr>Software Reseller</vt:lpstr>
      <vt:lpstr>How Can LTC Provide Value to you?</vt:lpstr>
      <vt:lpstr>Why work with LeadThem Consulting?</vt:lpstr>
      <vt:lpstr>PowerPoint Presentation</vt:lpstr>
      <vt:lpstr>Some of the 140+ Dell /Quest Products  that LTC provides consulting &amp; training services on…</vt:lpstr>
      <vt:lpstr>A Typical Cross-Platform Migration Project</vt:lpstr>
      <vt:lpstr>A Typical Microsoft Exchange Migration Project</vt:lpstr>
      <vt:lpstr>Countries LTC are / have worked in:</vt:lpstr>
    </vt:vector>
  </TitlesOfParts>
  <Company>Rentrak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aao</dc:creator>
  <cp:lastModifiedBy>Scott Leadham</cp:lastModifiedBy>
  <cp:revision>119</cp:revision>
  <dcterms:created xsi:type="dcterms:W3CDTF">2011-05-26T01:34:59Z</dcterms:created>
  <dcterms:modified xsi:type="dcterms:W3CDTF">2014-01-24T23:45:55Z</dcterms:modified>
</cp:coreProperties>
</file>